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ru-R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lang="ru-RU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kumimoji="0" lang="ru-RU"/>
              <a:t>Сведения об авторе</a:t>
            </a:r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fld id="{F220CF5B-2AC7-4982-933F-EAA35A740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pic>
        <p:nvPicPr>
          <p:cNvPr id="30" name="ContosoLogo.jpg"/>
          <p:cNvPicPr>
            <a:picLocks noChangeAspect="1"/>
          </p:cNvPicPr>
          <p:nvPr/>
        </p:nvPicPr>
        <p:blipFill>
          <a:blip r:embed="rId2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96200" y="5791200"/>
            <a:ext cx="1371600" cy="10081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0"/>
          <p:cNvSpPr/>
          <p:nvPr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ru-RU">
                <a:solidFill>
                  <a:srgbClr val="A0A0A0"/>
                </a:solidFill>
              </a:defRPr>
            </a:lvl1pPr>
            <a:extLst/>
          </a:lstStyle>
          <a:p>
            <a:fld id="{C9E728D9-6696-4934-9788-BD92309E8AFA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: 1 сверху, 2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fld id="{C9E728D9-6696-4934-9788-BD92309E8AFA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fld id="{F220CF5B-2AC7-4982-933F-EAA35A740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fld id="{C9E728D9-6696-4934-9788-BD92309E8AFA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fld id="{F220CF5B-2AC7-4982-933F-EAA35A740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1 слева, 3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fld id="{C9E728D9-6696-4934-9788-BD92309E8AFA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fld id="{F220CF5B-2AC7-4982-933F-EAA35A740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3 слева, 1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fld id="{C9E728D9-6696-4934-9788-BD92309E8AFA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fld id="{F220CF5B-2AC7-4982-933F-EAA35A740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2 слева, 3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fld id="{C9E728D9-6696-4934-9788-BD92309E8AFA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fld id="{F220CF5B-2AC7-4982-933F-EAA35A740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слева, 2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C9E728D9-6696-4934-9788-BD92309E8AFA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F220CF5B-2AC7-4982-933F-EAA35A740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дгробные п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 eaLnBrk="1" latinLnBrk="0" hangingPunct="1">
              <a:defRPr kumimoji="0" lang="ru-RU" sz="1200"/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extLst/>
          </a:lstStyle>
          <a:p>
            <a:fld id="{C9E728D9-6696-4934-9788-BD92309E8AFA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extLst/>
          </a:lstStyle>
          <a:p>
            <a:fld id="{F220CF5B-2AC7-4982-933F-EAA35A740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 baseline="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 baseline="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 baseline="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 eaLnBrk="1" latinLnBrk="0" hangingPunct="1">
              <a:defRPr kumimoji="0" lang="ru-RU" sz="1100"/>
            </a:lvl1pPr>
            <a:extLst/>
          </a:lstStyle>
          <a:p>
            <a:fld id="{C9E728D9-6696-4934-9788-BD92309E8AFA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fld id="{F220CF5B-2AC7-4982-933F-EAA35A740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ru-R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ru-RU">
                <a:solidFill>
                  <a:srgbClr val="A0A0A0"/>
                </a:solidFill>
              </a:defRPr>
            </a:lvl1pPr>
            <a:extLst/>
          </a:lstStyle>
          <a:p>
            <a:fld id="{C9E728D9-6696-4934-9788-BD92309E8AFA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fld id="{F220CF5B-2AC7-4982-933F-EAA35A74074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Rectangle 9"/>
          <p:cNvPicPr>
            <a:picLocks noChangeAspect="1"/>
          </p:cNvPicPr>
          <p:nvPr/>
        </p:nvPicPr>
        <p:blipFill>
          <a:blip r:embed="rId2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01712" y="6239256"/>
            <a:ext cx="838200" cy="616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C9E728D9-6696-4934-9788-BD92309E8AFA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F220CF5B-2AC7-4982-933F-EAA35A740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E728D9-6696-4934-9788-BD92309E8AFA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fld id="{F220CF5B-2AC7-4982-933F-EAA35A740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C9E728D9-6696-4934-9788-BD92309E8AFA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F220CF5B-2AC7-4982-933F-EAA35A740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C9E728D9-6696-4934-9788-BD92309E8AFA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F220CF5B-2AC7-4982-933F-EAA35A740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: 2 слева, 1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fld id="{C9E728D9-6696-4934-9788-BD92309E8AFA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F220CF5B-2AC7-4982-933F-EAA35A740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: 1 слева, 2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fld id="{C9E728D9-6696-4934-9788-BD92309E8AFA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F220CF5B-2AC7-4982-933F-EAA35A740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lang="ru-RU"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fld id="{C9E728D9-6696-4934-9788-BD92309E8AFA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000"/>
            </a:lvl1pPr>
            <a:extLst/>
          </a:lstStyle>
          <a:p>
            <a:fld id="{F220CF5B-2AC7-4982-933F-EAA35A740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lang="ru-RU" sz="1000">
                <a:solidFill>
                  <a:sysClr val="windowText" lastClr="000000"/>
                </a:solidFill>
              </a:defRPr>
            </a:lvl1pPr>
            <a:extLst/>
          </a:lstStyle>
          <a:p>
            <a:endParaRPr lang="ru-RU"/>
          </a:p>
        </p:txBody>
      </p:sp>
      <p:pic>
        <p:nvPicPr>
          <p:cNvPr id="24" name="ContosoLogo.jpg"/>
          <p:cNvPicPr>
            <a:picLocks noChangeAspect="1"/>
          </p:cNvPicPr>
          <p:nvPr/>
        </p:nvPicPr>
        <p:blipFill>
          <a:blip r:embed="rId18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01712" y="6239256"/>
            <a:ext cx="838200" cy="6160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1" latinLnBrk="0" hangingPunct="1">
        <a:spcBef>
          <a:spcPct val="0"/>
        </a:spcBef>
        <a:buNone/>
        <a:defRPr kumimoji="0" lang="ru-RU"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239000" cy="533400"/>
          </a:xfrm>
        </p:spPr>
        <p:txBody>
          <a:bodyPr>
            <a:noAutofit/>
          </a:bodyPr>
          <a:lstStyle/>
          <a:p>
            <a:pPr algn="ctr"/>
            <a:r>
              <a:rPr sz="4000" b="1" smtClean="0"/>
              <a:t>Предупреждение суицида детей и подростков</a:t>
            </a:r>
            <a:endParaRPr lang="ru-RU" sz="4000" b="1" dirty="0"/>
          </a:p>
        </p:txBody>
      </p:sp>
      <p:pic>
        <p:nvPicPr>
          <p:cNvPr id="3" name="Picture 4" descr="aee26a77cdf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496521"/>
            <a:ext cx="3071834" cy="4361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690546"/>
          </a:xfrm>
        </p:spPr>
        <p:txBody>
          <a:bodyPr>
            <a:noAutofit/>
          </a:bodyPr>
          <a:lstStyle/>
          <a:p>
            <a:pPr algn="ctr"/>
            <a:r>
              <a:rPr sz="3600" smtClean="0"/>
              <a:t>Подростки "группы риска"</a:t>
            </a:r>
            <a:endParaRPr lang="ru-RU" sz="36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142984"/>
            <a:ext cx="8072494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2438"/>
            <a:r>
              <a:rPr lang="ru-RU" sz="2600" b="1" i="1" dirty="0"/>
              <a:t>Одаренные подростки</a:t>
            </a:r>
            <a:r>
              <a:rPr lang="ru-RU" sz="2600" b="1" dirty="0"/>
              <a:t>. </a:t>
            </a:r>
            <a:endParaRPr lang="ru-RU" sz="2600" b="1" dirty="0" smtClean="0"/>
          </a:p>
          <a:p>
            <a:pPr algn="just"/>
            <a:r>
              <a:rPr lang="ru-RU" sz="2600" dirty="0" smtClean="0"/>
              <a:t>Одаренные </a:t>
            </a:r>
            <a:r>
              <a:rPr lang="ru-RU" sz="2600" dirty="0"/>
              <a:t>подростки стоят перед необходимостью демонстрировать свое преимущество во всех областях </a:t>
            </a:r>
            <a:r>
              <a:rPr lang="ru-RU" sz="2600" dirty="0" smtClean="0"/>
              <a:t>жизни. </a:t>
            </a:r>
            <a:r>
              <a:rPr lang="ru-RU" sz="2600" dirty="0"/>
              <a:t>Многим из них начинает казаться, что любят не их, а награды, призы и почести, которых они удостаиваются, способности, которыми они наделены от природы. Поэтому стоит им получить всего одну плохую отметку, занять в спортивном соревновании не первое, а второе место, или еще как-нибудь “доказать”, что дарования их преувеличены, – как они впадают в депрессию, им начинает казаться, что они всех подвели, в том числе и самих себя. Чувства стыда и вины за постигшую “неудачу” может подтолкнуть их к мысли о суициде.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/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690546"/>
          </a:xfrm>
        </p:spPr>
        <p:txBody>
          <a:bodyPr>
            <a:noAutofit/>
          </a:bodyPr>
          <a:lstStyle/>
          <a:p>
            <a:pPr algn="ctr"/>
            <a:r>
              <a:rPr sz="3600" smtClean="0"/>
              <a:t>Подростки "группы риска"</a:t>
            </a:r>
            <a:endParaRPr lang="ru-RU" sz="36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214422"/>
            <a:ext cx="807249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2438" algn="just"/>
            <a:r>
              <a:rPr lang="ru-RU" sz="2600" b="1" i="1" dirty="0"/>
              <a:t>Подростки с плохой успеваемостью в школе</a:t>
            </a:r>
            <a:r>
              <a:rPr lang="ru-RU" sz="2600" b="1" dirty="0"/>
              <a:t>. </a:t>
            </a:r>
            <a:r>
              <a:rPr lang="ru-RU" sz="2600" dirty="0"/>
              <a:t>Подростки, которым учиться трудно и которые поэтому плохо успевают, часто страдают от низкой самооценки и, как следствие, впадают в депрессию. И то, и другое может привести к суициду. </a:t>
            </a:r>
            <a:r>
              <a:rPr lang="ru-RU" sz="2600" dirty="0" smtClean="0"/>
              <a:t>Их </a:t>
            </a:r>
            <a:r>
              <a:rPr lang="ru-RU" sz="2600" dirty="0"/>
              <a:t>самооценка постоянно страдает от язвительных, колких замечаний их одноклассников и учителей, отчего у них может возникнуть ощущение, что они глупы и никогда ничего не добьются. Всем хочется, чтобы их любили учителя и одноклассники, – отсутствие такой любви может  стать тяжкой обузой, избавиться от которой подросток сможет, лишь прибегнув к отчаянным мерам.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/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690546"/>
          </a:xfrm>
        </p:spPr>
        <p:txBody>
          <a:bodyPr>
            <a:noAutofit/>
          </a:bodyPr>
          <a:lstStyle/>
          <a:p>
            <a:pPr algn="ctr"/>
            <a:r>
              <a:rPr sz="3600" smtClean="0"/>
              <a:t>Подростки "группы риска"</a:t>
            </a:r>
            <a:endParaRPr lang="ru-RU" sz="36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142984"/>
            <a:ext cx="8072494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2438" algn="just"/>
            <a:r>
              <a:rPr lang="ru-RU" sz="2600" b="1" i="1" dirty="0"/>
              <a:t>Подростки – жертвы насилия</a:t>
            </a:r>
            <a:r>
              <a:rPr lang="ru-RU" sz="2600" b="1" dirty="0"/>
              <a:t>. </a:t>
            </a:r>
            <a:endParaRPr lang="ru-RU" sz="2600" b="1" dirty="0" smtClean="0"/>
          </a:p>
          <a:p>
            <a:pPr algn="just"/>
            <a:r>
              <a:rPr lang="ru-RU" sz="2600" dirty="0" smtClean="0"/>
              <a:t>Синяки </a:t>
            </a:r>
            <a:r>
              <a:rPr lang="ru-RU" sz="2600" dirty="0"/>
              <a:t>и кровоподтеки на лице и теле вашего ученика будут вполне недвусмысленно свидетельствовать о том, что с ним жестоко обращаются. Возможно, ему будет нелегко объяснить, что произошло. Может, он пробормочет </a:t>
            </a:r>
            <a:r>
              <a:rPr lang="ru-RU" sz="2600" dirty="0" smtClean="0"/>
              <a:t>что-то не внятное</a:t>
            </a:r>
            <a:r>
              <a:rPr lang="ru-RU" sz="2600" dirty="0"/>
              <a:t>, или, рассказывая, </a:t>
            </a:r>
            <a:endParaRPr lang="ru-RU" sz="2600" dirty="0" smtClean="0"/>
          </a:p>
          <a:p>
            <a:pPr algn="just"/>
            <a:r>
              <a:rPr lang="ru-RU" sz="2600" dirty="0" smtClean="0"/>
              <a:t>будет </a:t>
            </a:r>
            <a:r>
              <a:rPr lang="ru-RU" sz="2600" dirty="0"/>
              <a:t>прятать глаза, а может, просто скажет, что говорить о побоях не желает. Наглядным доказательством наличия эмоциональной травмы будут служить заниженная </a:t>
            </a:r>
            <a:r>
              <a:rPr lang="ru-RU" sz="2600" dirty="0" smtClean="0"/>
              <a:t>самооценка. Их </a:t>
            </a:r>
            <a:r>
              <a:rPr lang="ru-RU" sz="2600" dirty="0"/>
              <a:t>приучили к мысли, что они ни на что не способны, глупы и невежественны. Часто поэтому им не хватает уверенности в себе, каждое слово в свою защиту дается им с неимоверным трудом.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dirty="0" smtClean="0"/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690546"/>
          </a:xfrm>
        </p:spPr>
        <p:txBody>
          <a:bodyPr>
            <a:noAutofit/>
          </a:bodyPr>
          <a:lstStyle/>
          <a:p>
            <a:pPr algn="ctr"/>
            <a:r>
              <a:rPr sz="3600" smtClean="0"/>
              <a:t>Признаки суицидального поведения</a:t>
            </a:r>
            <a:endParaRPr lang="ru-RU" sz="36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000108"/>
            <a:ext cx="8072494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2438"/>
            <a:r>
              <a:rPr lang="ru-RU" sz="2400" b="1" dirty="0" smtClean="0"/>
              <a:t>Словесные:</a:t>
            </a:r>
          </a:p>
          <a:p>
            <a:r>
              <a:rPr lang="ru-RU" sz="2400" dirty="0" smtClean="0"/>
              <a:t>- Прямые</a:t>
            </a:r>
            <a:r>
              <a:rPr lang="ru-RU" sz="2400" dirty="0"/>
              <a:t>, явные высказывания о смерти: “Я не могу так больше</a:t>
            </a:r>
            <a:r>
              <a:rPr lang="ru-RU" sz="2400" dirty="0" smtClean="0"/>
              <a:t>”, </a:t>
            </a:r>
            <a:r>
              <a:rPr lang="ru-RU" sz="2400" dirty="0"/>
              <a:t>“ненавижу жизнь</a:t>
            </a:r>
            <a:r>
              <a:rPr lang="ru-RU" sz="2400" dirty="0" smtClean="0"/>
              <a:t>”, </a:t>
            </a:r>
            <a:r>
              <a:rPr lang="ru-RU" sz="2400" dirty="0"/>
              <a:t>“я покончу с собой</a:t>
            </a:r>
            <a:r>
              <a:rPr lang="ru-RU" sz="2400" dirty="0" smtClean="0"/>
              <a:t>”</a:t>
            </a:r>
            <a:endParaRPr lang="ru-RU" sz="2400" dirty="0"/>
          </a:p>
          <a:p>
            <a:r>
              <a:rPr lang="ru-RU" sz="2400" dirty="0"/>
              <a:t>- Косвенные намеки о своем намерении: “Я больше не буду ни для кого проблемой”, “Тебе больше не придется обо мне волноваться”, “Я ни кому не нужен”, “Всем будет лучше без меня”</a:t>
            </a:r>
          </a:p>
          <a:p>
            <a:r>
              <a:rPr lang="ru-RU" sz="2400" dirty="0"/>
              <a:t>- Жалобы на жизнь, никчемность и ненужность “Мне все надоело”, “Они пожалеют, когда я уйду</a:t>
            </a:r>
            <a:r>
              <a:rPr lang="ru-RU" sz="2400" dirty="0" smtClean="0"/>
              <a:t>”</a:t>
            </a:r>
            <a:endParaRPr lang="ru-RU" sz="2400" dirty="0"/>
          </a:p>
          <a:p>
            <a:r>
              <a:rPr lang="ru-RU" sz="2400" dirty="0"/>
              <a:t>- Нездоровая заинтересованность вопросами смерти</a:t>
            </a:r>
          </a:p>
          <a:p>
            <a:r>
              <a:rPr lang="ru-RU" sz="2400" dirty="0"/>
              <a:t>- Размышления на тему могут приобрести художественное оформление (стихи, музыка, рисунки, иллюстрирующие депрессивное настроение)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Записки об уходе из жизни</a:t>
            </a:r>
          </a:p>
          <a:p>
            <a:r>
              <a:rPr lang="ru-RU" sz="2400" dirty="0"/>
              <a:t>- Многозначительные прощания с другими людьми</a:t>
            </a:r>
            <a:endParaRPr lang="ru-RU" sz="2400" dirty="0" smtClean="0"/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dirty="0" smtClean="0"/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 descr="suici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465214"/>
            <a:ext cx="1857356" cy="1392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690546"/>
          </a:xfrm>
        </p:spPr>
        <p:txBody>
          <a:bodyPr>
            <a:noAutofit/>
          </a:bodyPr>
          <a:lstStyle/>
          <a:p>
            <a:pPr algn="ctr"/>
            <a:r>
              <a:rPr sz="3600" smtClean="0"/>
              <a:t>Признаки суицидального поведения</a:t>
            </a:r>
            <a:endParaRPr lang="ru-RU" sz="36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071546"/>
            <a:ext cx="8072494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2438"/>
            <a:r>
              <a:rPr lang="ru-RU" sz="2400" b="1" dirty="0" smtClean="0"/>
              <a:t>Поведенческие:</a:t>
            </a:r>
          </a:p>
          <a:p>
            <a:r>
              <a:rPr lang="ru-RU" sz="2400" dirty="0"/>
              <a:t>- Печаль, подавленность, тревога, плачь</a:t>
            </a:r>
          </a:p>
          <a:p>
            <a:r>
              <a:rPr lang="ru-RU" sz="2400" dirty="0"/>
              <a:t>- Потеря интереса к жизни</a:t>
            </a:r>
          </a:p>
          <a:p>
            <a:r>
              <a:rPr lang="ru-RU" sz="2400" dirty="0"/>
              <a:t>- Беспокойство, раздражительность, угрюмость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Замкнутость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Нарушение межличностных отношений (сужение круга контактов в коллективе, стремление к уединению</a:t>
            </a:r>
            <a:r>
              <a:rPr lang="ru-RU" sz="2400" dirty="0" smtClean="0"/>
              <a:t>)</a:t>
            </a:r>
            <a:endParaRPr lang="ru-RU" sz="2400" dirty="0"/>
          </a:p>
          <a:p>
            <a:r>
              <a:rPr lang="ru-RU" sz="2400" dirty="0"/>
              <a:t>- То внезапная эйфория, то приступы отчаяния</a:t>
            </a:r>
          </a:p>
          <a:p>
            <a:r>
              <a:rPr lang="ru-RU" sz="2400" dirty="0"/>
              <a:t>- Потеря или повышение аппетита, проблемы со сном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Перепады настроения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Перемены в школьных привычках (пропуски занятий в школе, невыполнение домашнего задания, избегание общения с одноклассниками)</a:t>
            </a:r>
          </a:p>
          <a:p>
            <a:r>
              <a:rPr lang="ru-RU" sz="2400" dirty="0"/>
              <a:t>- Высокий уровень притязаний (высокая критичность к себе и своим поступкам)</a:t>
            </a:r>
            <a:endParaRPr lang="ru-RU" sz="2600" dirty="0" smtClean="0"/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 descr="Kollaj_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071546"/>
            <a:ext cx="1995474" cy="1995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690546"/>
          </a:xfrm>
        </p:spPr>
        <p:txBody>
          <a:bodyPr>
            <a:noAutofit/>
          </a:bodyPr>
          <a:lstStyle/>
          <a:p>
            <a:pPr algn="ctr"/>
            <a:r>
              <a:rPr sz="3600" smtClean="0"/>
              <a:t>Общие рекомендации:</a:t>
            </a:r>
            <a:endParaRPr lang="ru-RU" sz="36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071546"/>
            <a:ext cx="807249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2438" algn="just">
              <a:buFont typeface="Wingdings" pitchFamily="2" charset="2"/>
              <a:buChar char="§"/>
            </a:pPr>
            <a:r>
              <a:rPr lang="ru-RU" sz="2600" dirty="0"/>
              <a:t>Не отталкивайте </a:t>
            </a:r>
            <a:r>
              <a:rPr lang="ru-RU" sz="2600" dirty="0" smtClean="0"/>
              <a:t>ребенка, </a:t>
            </a:r>
            <a:r>
              <a:rPr lang="ru-RU" sz="2600" dirty="0"/>
              <a:t>если он решил разделить с вами свои проблемы, даже если вы потрясены </a:t>
            </a:r>
            <a:r>
              <a:rPr lang="ru-RU" sz="2600" dirty="0" smtClean="0"/>
              <a:t>сложившейся </a:t>
            </a:r>
            <a:r>
              <a:rPr lang="ru-RU" sz="2600" dirty="0"/>
              <a:t>ситуацией.</a:t>
            </a:r>
          </a:p>
          <a:p>
            <a:pPr lvl="0" indent="452438" algn="just">
              <a:buFont typeface="Wingdings" pitchFamily="2" charset="2"/>
              <a:buChar char="§"/>
            </a:pPr>
            <a:r>
              <a:rPr lang="ru-RU" sz="2600" dirty="0"/>
              <a:t>Доверьтесь своей интуиции, если вы чувствуете </a:t>
            </a:r>
            <a:r>
              <a:rPr lang="ru-RU" sz="2600" dirty="0" smtClean="0"/>
              <a:t>суицидальные </a:t>
            </a:r>
            <a:r>
              <a:rPr lang="ru-RU" sz="2600" dirty="0"/>
              <a:t>наклонности в данном индивиде. Не </a:t>
            </a:r>
            <a:r>
              <a:rPr lang="ru-RU" sz="2600" dirty="0" smtClean="0"/>
              <a:t>игнорируйте </a:t>
            </a:r>
            <a:r>
              <a:rPr lang="ru-RU" sz="2600" dirty="0"/>
              <a:t>предупреждающие знаки.</a:t>
            </a:r>
          </a:p>
          <a:p>
            <a:pPr lvl="0" indent="452438" algn="just">
              <a:buFont typeface="Wingdings" pitchFamily="2" charset="2"/>
              <a:buChar char="§"/>
            </a:pPr>
            <a:r>
              <a:rPr lang="ru-RU" sz="2600" dirty="0"/>
              <a:t>Не предлагайте того, чего не в состоянии </a:t>
            </a:r>
            <a:r>
              <a:rPr lang="ru-RU" sz="2600" dirty="0" smtClean="0"/>
              <a:t>гарантировать</a:t>
            </a:r>
            <a:r>
              <a:rPr lang="ru-RU" sz="2600" dirty="0"/>
              <a:t>. Например, «Конечно, твоя семья тебе поможет».</a:t>
            </a:r>
          </a:p>
          <a:p>
            <a:pPr lvl="0" indent="452438" algn="just">
              <a:buFont typeface="Wingdings" pitchFamily="2" charset="2"/>
              <a:buChar char="§"/>
            </a:pPr>
            <a:r>
              <a:rPr lang="ru-RU" sz="2600" dirty="0"/>
              <a:t>Дайте знать, что хотите ему помочь, но не видите необходимости в том, чтобы хранить все в секрете, если какая-то информация может повлиять на его </a:t>
            </a:r>
            <a:r>
              <a:rPr lang="ru-RU" sz="2600" dirty="0" smtClean="0"/>
              <a:t>безопасность</a:t>
            </a:r>
            <a:r>
              <a:rPr lang="ru-RU" sz="2600" dirty="0"/>
              <a:t>.</a:t>
            </a:r>
          </a:p>
          <a:p>
            <a:pPr lvl="0" indent="452438" algn="just">
              <a:buFont typeface="Wingdings" pitchFamily="2" charset="2"/>
              <a:buChar char="§"/>
            </a:pPr>
            <a:r>
              <a:rPr lang="ru-RU" sz="2600" dirty="0"/>
              <a:t>Сохраняйте спокойствие и не осуждайте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690546"/>
          </a:xfrm>
        </p:spPr>
        <p:txBody>
          <a:bodyPr>
            <a:noAutofit/>
          </a:bodyPr>
          <a:lstStyle/>
          <a:p>
            <a:pPr algn="ctr"/>
            <a:r>
              <a:rPr sz="3600" smtClean="0"/>
              <a:t>Общие рекомендации:</a:t>
            </a:r>
            <a:endParaRPr lang="ru-RU" sz="36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071546"/>
            <a:ext cx="8072494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2438" algn="just">
              <a:buFont typeface="Wingdings" pitchFamily="2" charset="2"/>
              <a:buChar char="§"/>
            </a:pPr>
            <a:r>
              <a:rPr lang="ru-RU" sz="2400" dirty="0"/>
              <a:t>Говорите искренне. Постарайтесь определить, </a:t>
            </a:r>
            <a:r>
              <a:rPr lang="ru-RU" sz="2400" dirty="0" smtClean="0"/>
              <a:t>насколько </a:t>
            </a:r>
            <a:r>
              <a:rPr lang="ru-RU" sz="2400" dirty="0"/>
              <a:t>серьезна угроза. Знайте, что вопросы о суицидальных мыслях не приводят к попыткам свести счеты с жизнью. На самом деле он (она) могут почувствовать облегчение от осознания проблемы.</a:t>
            </a:r>
          </a:p>
          <a:p>
            <a:pPr lvl="0" indent="452438" algn="just">
              <a:buFont typeface="Wingdings" pitchFamily="2" charset="2"/>
              <a:buChar char="§"/>
            </a:pPr>
            <a:r>
              <a:rPr lang="ru-RU" sz="2400" dirty="0"/>
              <a:t>Постарайтесь узнать, есть у него (нее) план действий. Конкретный план — знак реальной опасности.</a:t>
            </a:r>
          </a:p>
          <a:p>
            <a:pPr lvl="0" indent="452438" algn="just">
              <a:buFont typeface="Wingdings" pitchFamily="2" charset="2"/>
              <a:buChar char="§"/>
            </a:pPr>
            <a:r>
              <a:rPr lang="ru-RU" sz="2400" dirty="0"/>
              <a:t>Убедите его (ее) в том, что непременно есть такой человек, к которому можно обратиться за помощью.</a:t>
            </a:r>
          </a:p>
          <a:p>
            <a:pPr lvl="0" indent="452438" algn="just">
              <a:buFont typeface="Wingdings" pitchFamily="2" charset="2"/>
              <a:buChar char="§"/>
            </a:pPr>
            <a:r>
              <a:rPr lang="ru-RU" sz="2400" dirty="0"/>
              <a:t>Не предлагайте упрощенных решений типа «Все, что </a:t>
            </a:r>
            <a:r>
              <a:rPr lang="ru-RU" sz="2400" dirty="0" smtClean="0"/>
              <a:t>тебе </a:t>
            </a:r>
            <a:r>
              <a:rPr lang="ru-RU" sz="2400" dirty="0"/>
              <a:t>сейчас необходимо, так это хорошо выспаться, на утро </a:t>
            </a:r>
            <a:r>
              <a:rPr lang="ru-RU" sz="2400" dirty="0" smtClean="0"/>
              <a:t>ты почувствуешь </a:t>
            </a:r>
            <a:r>
              <a:rPr lang="ru-RU" sz="2400" dirty="0"/>
              <a:t>себя лучше».</a:t>
            </a:r>
          </a:p>
          <a:p>
            <a:pPr lvl="0" indent="452438" algn="just">
              <a:buFont typeface="Wingdings" pitchFamily="2" charset="2"/>
              <a:buChar char="§"/>
            </a:pPr>
            <a:endParaRPr lang="ru-RU" sz="2600" dirty="0"/>
          </a:p>
        </p:txBody>
      </p:sp>
      <p:pic>
        <p:nvPicPr>
          <p:cNvPr id="5" name="Picture 4" descr="1209113348_733228_fbe39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5180775"/>
            <a:ext cx="1947857" cy="1677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690546"/>
          </a:xfrm>
        </p:spPr>
        <p:txBody>
          <a:bodyPr>
            <a:noAutofit/>
          </a:bodyPr>
          <a:lstStyle/>
          <a:p>
            <a:pPr algn="ctr"/>
            <a:r>
              <a:rPr sz="3600" smtClean="0"/>
              <a:t>Общие рекомендации:</a:t>
            </a:r>
            <a:endParaRPr lang="ru-RU" sz="36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071546"/>
            <a:ext cx="807249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2438" algn="just">
              <a:buFont typeface="Wingdings" pitchFamily="2" charset="2"/>
              <a:buChar char="§"/>
            </a:pPr>
            <a:r>
              <a:rPr lang="ru-RU" sz="2400" dirty="0"/>
              <a:t>Покажите, что хотите поговорить о чувствах, что не осуждаете его (ее) за эти чувства.</a:t>
            </a:r>
          </a:p>
          <a:p>
            <a:pPr lvl="0" indent="452438" algn="just">
              <a:buFont typeface="Wingdings" pitchFamily="2" charset="2"/>
              <a:buChar char="§"/>
            </a:pPr>
            <a:r>
              <a:rPr lang="ru-RU" sz="2400" dirty="0"/>
              <a:t>Помогите ему (ей) постичь, как управлять </a:t>
            </a:r>
            <a:r>
              <a:rPr lang="ru-RU" sz="2400" dirty="0" smtClean="0"/>
              <a:t>кризисной </a:t>
            </a:r>
            <a:r>
              <a:rPr lang="ru-RU" sz="2400" dirty="0"/>
              <a:t>ситуацией и понять, что сильный стресс мешает </a:t>
            </a:r>
            <a:r>
              <a:rPr lang="ru-RU" sz="2400" dirty="0" smtClean="0"/>
              <a:t>полностью </a:t>
            </a:r>
            <a:r>
              <a:rPr lang="ru-RU" sz="2400" dirty="0"/>
              <a:t>осознать ситуацию. Ненавязчиво посоветуйте найти некое решение</a:t>
            </a:r>
            <a:r>
              <a:rPr lang="ru-RU" sz="2400" baseline="30000" dirty="0"/>
              <a:t>.</a:t>
            </a:r>
            <a:endParaRPr lang="ru-RU" sz="2400" dirty="0"/>
          </a:p>
          <a:p>
            <a:pPr lvl="0" indent="452438" algn="just">
              <a:buFont typeface="Wingdings" pitchFamily="2" charset="2"/>
              <a:buChar char="§"/>
            </a:pPr>
            <a:r>
              <a:rPr lang="ru-RU" sz="2400" dirty="0"/>
              <a:t>Помогите найти людей или места, которые могли бы снизить переживаемый стресс. При малейшей </a:t>
            </a:r>
            <a:r>
              <a:rPr lang="ru-RU" sz="2400" dirty="0" smtClean="0"/>
              <a:t>возможности </a:t>
            </a:r>
            <a:r>
              <a:rPr lang="ru-RU" sz="2400" dirty="0"/>
              <a:t>действуйте так, чтобы несколько </a:t>
            </a:r>
            <a:r>
              <a:rPr lang="ru-RU" sz="2400" dirty="0" smtClean="0"/>
              <a:t>уменьшить давление</a:t>
            </a:r>
            <a:r>
              <a:rPr lang="ru-RU" sz="2400" dirty="0"/>
              <a:t>.</a:t>
            </a:r>
          </a:p>
          <a:p>
            <a:pPr lvl="0" indent="452438" algn="just">
              <a:buFont typeface="Wingdings" pitchFamily="2" charset="2"/>
              <a:buChar char="§"/>
            </a:pPr>
            <a:r>
              <a:rPr lang="ru-RU" sz="2400" dirty="0"/>
              <a:t>Помогите ему (ей) понять, что присутствующее чувство безнадежности не будет длиться вечно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Picture 4" descr="ba1721122b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829471"/>
            <a:ext cx="2786050" cy="2028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00504"/>
            <a:ext cx="9144000" cy="647696"/>
          </a:xfrm>
        </p:spPr>
        <p:txBody>
          <a:bodyPr>
            <a:noAutofit/>
          </a:bodyPr>
          <a:lstStyle/>
          <a:p>
            <a:pPr algn="ctr"/>
            <a:r>
              <a:rPr sz="4800" b="1" smtClean="0"/>
              <a:t>Спасибо За внимание!</a:t>
            </a:r>
            <a:endParaRPr lang="ru-RU" sz="4800" b="1" dirty="0"/>
          </a:p>
        </p:txBody>
      </p:sp>
      <p:pic>
        <p:nvPicPr>
          <p:cNvPr id="34818" name="Picture 2" descr="C:\Documents and Settings\Дарья\Рабочий стол\пси\Разное\Анимация, картинки, музыка\Рисунки\j0399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28604"/>
            <a:ext cx="5000660" cy="3332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690546"/>
          </a:xfrm>
        </p:spPr>
        <p:txBody>
          <a:bodyPr>
            <a:noAutofit/>
          </a:bodyPr>
          <a:lstStyle/>
          <a:p>
            <a:pPr algn="ctr"/>
            <a:r>
              <a:rPr sz="3600" smtClean="0"/>
              <a:t>Определения</a:t>
            </a:r>
            <a:endParaRPr lang="ru-RU" sz="36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214422"/>
            <a:ext cx="807249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Суицидальное поведение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это проявление суицидальной активности – мысли, намерения,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высказывания, угрозы, попытки, покушения. </a:t>
            </a:r>
          </a:p>
          <a:p>
            <a:pPr marR="0" lvl="0" indent="4524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/>
              <a:t>Общая цель всех суицидов </a:t>
            </a:r>
            <a:r>
              <a:rPr lang="ru-RU" sz="2800" dirty="0" smtClean="0"/>
              <a:t>–</a:t>
            </a:r>
            <a:r>
              <a:rPr lang="ru-RU" sz="2800" b="1" dirty="0" smtClean="0"/>
              <a:t> </a:t>
            </a:r>
            <a:r>
              <a:rPr lang="ru-RU" sz="2800" dirty="0" smtClean="0"/>
              <a:t>поиск решения.</a:t>
            </a:r>
          </a:p>
          <a:p>
            <a:pPr marR="0" lvl="0" indent="4524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/>
              <a:t>Общий стимул при суициде </a:t>
            </a:r>
            <a:r>
              <a:rPr lang="ru-RU" sz="2800" dirty="0" smtClean="0"/>
              <a:t>– невыносимая психическая (душевная) боль.</a:t>
            </a:r>
          </a:p>
          <a:p>
            <a:pPr marR="0" lvl="0" indent="4524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/>
              <a:t>Общая суицидальная эмоция </a:t>
            </a:r>
            <a:r>
              <a:rPr lang="ru-RU" sz="2800" dirty="0" smtClean="0"/>
              <a:t>– беспомощность, безнадежность.</a:t>
            </a:r>
          </a:p>
          <a:p>
            <a:pPr marR="0" lvl="0" indent="4524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/>
              <a:t>Общее состояние </a:t>
            </a:r>
            <a:r>
              <a:rPr lang="ru-RU" sz="2800" dirty="0" smtClean="0"/>
              <a:t>– одновременно пытается совершить самоубийство и взывает о помощи.</a:t>
            </a:r>
          </a:p>
          <a:p>
            <a:pPr marR="0" lvl="0" indent="4524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>Суицид не является случайным действием, он является выходом из затруднений, кризиса.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/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 descr="6151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357562"/>
            <a:ext cx="1904813" cy="1428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690546"/>
          </a:xfrm>
        </p:spPr>
        <p:txBody>
          <a:bodyPr>
            <a:noAutofit/>
          </a:bodyPr>
          <a:lstStyle/>
          <a:p>
            <a:pPr algn="ctr"/>
            <a:r>
              <a:rPr sz="3600" smtClean="0"/>
              <a:t>Типы суицидального поведения</a:t>
            </a:r>
            <a:endParaRPr lang="ru-RU" sz="36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214422"/>
            <a:ext cx="8072494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0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Истинное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характеризуется устойчивостью,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целенаправленностью действий, связанных с осознанностью желания лишить себя жизни. Заранее выбирается место и время, чтобы никто не мог помешать.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Аффективное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обусловлено необычайно сильным аффектом, возникшим в результате внезапного острого психотравмирующего события, сопровождается дезорганизацией и сужением сознания.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2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Демонстративно-шантажное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человек понимает, что его действия не должны повлечь за собой смерть и предпринимает меры предосторожности, которые не всегда достаточны для сохранения его жизни.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690546"/>
          </a:xfrm>
        </p:spPr>
        <p:txBody>
          <a:bodyPr>
            <a:noAutofit/>
          </a:bodyPr>
          <a:lstStyle/>
          <a:p>
            <a:pPr algn="ctr"/>
            <a:r>
              <a:rPr sz="3600" smtClean="0"/>
              <a:t>Мотивы суицидальных попыток</a:t>
            </a:r>
            <a:endParaRPr lang="ru-RU" sz="36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142985"/>
            <a:ext cx="807249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2438"/>
            <a:r>
              <a:rPr lang="ru-RU" sz="2800" b="1" u="sng" dirty="0"/>
              <a:t>Демонстрация/манипуляция</a:t>
            </a:r>
            <a:r>
              <a:rPr lang="ru-RU" sz="2800" b="1" dirty="0"/>
              <a:t>.</a:t>
            </a:r>
          </a:p>
          <a:p>
            <a:pPr lvl="0" algn="just"/>
            <a:r>
              <a:rPr lang="ru-RU" sz="2800" dirty="0"/>
              <a:t>Подросток решается на этот шаг, желая «наказать обидчиков». Ими могут быть родители, сверстники своего или противоположного пола.</a:t>
            </a:r>
          </a:p>
          <a:p>
            <a:pPr lvl="0" algn="just"/>
            <a:r>
              <a:rPr lang="ru-RU" sz="2800" dirty="0"/>
              <a:t>Иногда подросток совершает суицидальную попытку, чувствуя угрозу утраты родительской любви (при рождении младшего ребенка, появлении в семье отчима и т. д.).</a:t>
            </a:r>
          </a:p>
          <a:p>
            <a:pPr lvl="0" algn="just"/>
            <a:r>
              <a:rPr lang="ru-RU" sz="2800" dirty="0"/>
              <a:t>Попытка может быть предпринята подростком как средство шантажа, но без серьезного намерения уйти из жизни. Опасность в том, что действия, начатые как простое запугивание, могут обернуться непоправимой трагедией.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/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690546"/>
          </a:xfrm>
        </p:spPr>
        <p:txBody>
          <a:bodyPr>
            <a:noAutofit/>
          </a:bodyPr>
          <a:lstStyle/>
          <a:p>
            <a:pPr algn="ctr"/>
            <a:r>
              <a:rPr sz="3600" smtClean="0"/>
              <a:t>Мотивы суицидальных попыток</a:t>
            </a:r>
            <a:endParaRPr lang="ru-RU" sz="36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142985"/>
            <a:ext cx="807249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2438"/>
            <a:r>
              <a:rPr lang="ru-RU" sz="2800" b="1" u="sng" dirty="0"/>
              <a:t>Переживание тупика или безысходности.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pPr algn="just"/>
            <a:r>
              <a:rPr lang="ru-RU" sz="2800" dirty="0" smtClean="0"/>
              <a:t>Риск </a:t>
            </a:r>
            <a:r>
              <a:rPr lang="ru-RU" sz="2800" dirty="0"/>
              <a:t>таких переживаний у подростков особенно велик из-за высокой тревожности, типичной для возраста, а также недостаточности социального опыта, когда какая-либо житейская ситуация воспринимается подростком как безвыходная — оставаться в такой ситуации невозможно, а изменить ее нет сил.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/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 descr="Suicide_in_70s_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155584"/>
            <a:ext cx="3603617" cy="2702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690546"/>
          </a:xfrm>
        </p:spPr>
        <p:txBody>
          <a:bodyPr>
            <a:noAutofit/>
          </a:bodyPr>
          <a:lstStyle/>
          <a:p>
            <a:pPr algn="ctr"/>
            <a:r>
              <a:rPr sz="3600" smtClean="0"/>
              <a:t>Мотивы суицидальных попыток</a:t>
            </a:r>
            <a:endParaRPr lang="ru-RU" sz="36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071546"/>
            <a:ext cx="8072494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2438"/>
            <a:r>
              <a:rPr lang="ru-RU" sz="2600" b="1" u="sng" dirty="0"/>
              <a:t>Следование групповой норме.</a:t>
            </a:r>
            <a:r>
              <a:rPr lang="ru-RU" sz="2600" b="1" dirty="0"/>
              <a:t> </a:t>
            </a:r>
            <a:endParaRPr lang="ru-RU" sz="2600" b="1" dirty="0" smtClean="0"/>
          </a:p>
          <a:p>
            <a:pPr algn="just"/>
            <a:r>
              <a:rPr lang="ru-RU" sz="2600" dirty="0" smtClean="0"/>
              <a:t>Время </a:t>
            </a:r>
            <a:r>
              <a:rPr lang="ru-RU" sz="2600" dirty="0"/>
              <a:t>от времени в СМИ появляются данные о самоубийствах подростков, попавших под влияние тоталитарных сект или увлекавшихся компьютерными играми с предсказанием даты своего ухода из жизни. Возможно, для таких подростков крайняя степень зависимости от групповых норм сочеталась с острым желанием испытать яркие и острые, пусть даже сугубо отрицательные ощущения.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/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 descr="11350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304093"/>
            <a:ext cx="3403799" cy="2553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690546"/>
          </a:xfrm>
        </p:spPr>
        <p:txBody>
          <a:bodyPr>
            <a:noAutofit/>
          </a:bodyPr>
          <a:lstStyle/>
          <a:p>
            <a:pPr algn="ctr"/>
            <a:r>
              <a:rPr sz="3600" smtClean="0"/>
              <a:t>Подростки "группы риска"</a:t>
            </a:r>
            <a:endParaRPr lang="ru-RU" sz="36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071546"/>
            <a:ext cx="585791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2438"/>
            <a:r>
              <a:rPr lang="ru-RU" sz="2600" b="1" i="1" dirty="0"/>
              <a:t>Депрессивные подростки</a:t>
            </a:r>
            <a:r>
              <a:rPr lang="ru-RU" sz="2600" b="1" dirty="0"/>
              <a:t>. </a:t>
            </a:r>
            <a:endParaRPr lang="ru-RU" sz="2600" b="1" dirty="0" smtClean="0"/>
          </a:p>
          <a:p>
            <a:pPr algn="just"/>
            <a:r>
              <a:rPr lang="ru-RU" sz="2600" dirty="0" smtClean="0"/>
              <a:t>Депрессия </a:t>
            </a:r>
            <a:r>
              <a:rPr lang="ru-RU" sz="2600" dirty="0"/>
              <a:t>может подтолкнуть молодых людей к совершению суицидальной попытки, поскольку впавшие в депрессию подростки часто думают, что их несчастьям не будет конца. Им кажется, что они попали в полосу  невезения, что “дальше будет только хуже” и что выхода из создавшегося положения нет и быть не может. Им представляется, что та жизнь, которую они ведут теперь, будет продолжаться всегда. Выходом из этого состояния безысходности может стать суицид.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/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CA3QJ2ZR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6143636" y="2143116"/>
            <a:ext cx="2441552" cy="321471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690546"/>
          </a:xfrm>
        </p:spPr>
        <p:txBody>
          <a:bodyPr>
            <a:noAutofit/>
          </a:bodyPr>
          <a:lstStyle/>
          <a:p>
            <a:pPr algn="ctr"/>
            <a:r>
              <a:rPr sz="3600" smtClean="0"/>
              <a:t>Подростки "группы риска"</a:t>
            </a:r>
            <a:endParaRPr lang="ru-RU" sz="36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000108"/>
            <a:ext cx="807249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2438"/>
            <a:r>
              <a:rPr lang="ru-RU" sz="2400" b="1" i="1" dirty="0"/>
              <a:t>Подростки – алкоголики и наркоманы</a:t>
            </a:r>
            <a:r>
              <a:rPr lang="ru-RU" sz="2400" dirty="0"/>
              <a:t>. </a:t>
            </a:r>
          </a:p>
          <a:p>
            <a:pPr algn="just"/>
            <a:r>
              <a:rPr lang="ru-RU" sz="2400" dirty="0"/>
              <a:t>1. Если подросток в принципе не пьет и не употребляет наркотики, но находится в состоянии депрессии и подумывает о суициде, выпивка и наркотик могут затуманить его сознание и подтолкнуть к суициду.</a:t>
            </a:r>
          </a:p>
          <a:p>
            <a:pPr algn="just"/>
            <a:r>
              <a:rPr lang="ru-RU" sz="2400" dirty="0"/>
              <a:t>2. Если подросток – пьющий и наркоман, выпивка и наркотик могут вызывать у него депрессию и суицидальные мысли.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 descr="D:\Профилактика ПАВ\Наркотики\Плакаты\post00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6774" y="3786191"/>
            <a:ext cx="1932546" cy="25003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3929066"/>
            <a:ext cx="63579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3. Если родители подростка – алкоголики и наркоманы, то вызванные этим обстоятельством семейные скандалы и неурядицы могут существенно подействовать на психику подростка, подвести его вплотную к суицидальной черте.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690546"/>
          </a:xfrm>
        </p:spPr>
        <p:txBody>
          <a:bodyPr>
            <a:noAutofit/>
          </a:bodyPr>
          <a:lstStyle/>
          <a:p>
            <a:pPr algn="ctr"/>
            <a:r>
              <a:rPr sz="3600" smtClean="0"/>
              <a:t>Подростки "группы риска"</a:t>
            </a:r>
            <a:endParaRPr lang="ru-RU" sz="36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071546"/>
            <a:ext cx="8072494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2438" algn="just"/>
            <a:r>
              <a:rPr lang="ru-RU" sz="2600" b="1" i="1" dirty="0"/>
              <a:t>Подростки, уже пытавшиеся покончить с </a:t>
            </a:r>
            <a:r>
              <a:rPr lang="ru-RU" sz="2600" b="1" i="1" dirty="0" smtClean="0"/>
              <a:t>собой</a:t>
            </a:r>
            <a:r>
              <a:rPr lang="ru-RU" sz="2600" b="1" dirty="0" smtClean="0"/>
              <a:t>. </a:t>
            </a:r>
          </a:p>
          <a:p>
            <a:pPr algn="just"/>
            <a:r>
              <a:rPr lang="ru-RU" sz="2600" dirty="0" smtClean="0"/>
              <a:t>Как </a:t>
            </a:r>
            <a:r>
              <a:rPr lang="ru-RU" sz="2600" dirty="0"/>
              <a:t>правило, подростки пытаются покончить с собой только один раз в жизни, однако имеются случаи и повторной суицидальной попытки. Происходит это, как правило, примерно через три месяца после предыдущей попытки.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/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 descr="701L0BCANKRD2BCAF1XP13CALMSUVUCALIA9M1CA42FNISCASW57Z9CA0RG8ZZCA8S1WNVCAY53OFFCA8XZTALCAC2L3KECAZPWSLCCAZOJY8QCAZH11HCCAAFVG6FCAS6WZMSCAZKZFQYCASN2N5KCA1V7EH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286124"/>
            <a:ext cx="2350797" cy="30718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3500438"/>
            <a:ext cx="578647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/>
              <a:t>Рискуют совершить суицидальную попытку и те подростки, в чьих семьях уже кончали с собой. Они ощущают пустоту, боль, тоску, гнев, горе и нередко в том, что их родственник решил уйти из жизни, виноватыми считают себя. </a:t>
            </a:r>
            <a:endParaRPr lang="ru-RU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tchbook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10176928</Template>
  <TotalTime>114</TotalTime>
  <Words>1510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Pitchbook</vt:lpstr>
      <vt:lpstr>Предупреждение суицида детей и подростков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Спасибо За внимание!</vt:lpstr>
    </vt:vector>
  </TitlesOfParts>
  <Company>МОУ СОШ № 31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Предупреждение суицида детей и подростков</dc:title>
  <dc:creator>Дарья Юрьевна</dc:creator>
  <cp:lastModifiedBy>Дарья Юрьевна</cp:lastModifiedBy>
  <cp:revision>11</cp:revision>
  <dcterms:created xsi:type="dcterms:W3CDTF">2010-03-03T07:59:55Z</dcterms:created>
  <dcterms:modified xsi:type="dcterms:W3CDTF">2010-03-16T10:10:59Z</dcterms:modified>
</cp:coreProperties>
</file>